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2"/>
  </p:notesMasterIdLst>
  <p:sldIdLst>
    <p:sldId id="256" r:id="rId2"/>
    <p:sldId id="286" r:id="rId3"/>
    <p:sldId id="278" r:id="rId4"/>
    <p:sldId id="287" r:id="rId5"/>
    <p:sldId id="265" r:id="rId6"/>
    <p:sldId id="263" r:id="rId7"/>
    <p:sldId id="280" r:id="rId8"/>
    <p:sldId id="261" r:id="rId9"/>
    <p:sldId id="281" r:id="rId10"/>
    <p:sldId id="262" r:id="rId11"/>
    <p:sldId id="282" r:id="rId12"/>
    <p:sldId id="260" r:id="rId13"/>
    <p:sldId id="264" r:id="rId14"/>
    <p:sldId id="283" r:id="rId15"/>
    <p:sldId id="259" r:id="rId16"/>
    <p:sldId id="284" r:id="rId17"/>
    <p:sldId id="271" r:id="rId18"/>
    <p:sldId id="272" r:id="rId19"/>
    <p:sldId id="285" r:id="rId20"/>
    <p:sldId id="274" r:id="rId21"/>
    <p:sldId id="275" r:id="rId22"/>
    <p:sldId id="292" r:id="rId23"/>
    <p:sldId id="288" r:id="rId24"/>
    <p:sldId id="289" r:id="rId25"/>
    <p:sldId id="290" r:id="rId26"/>
    <p:sldId id="291" r:id="rId27"/>
    <p:sldId id="293" r:id="rId28"/>
    <p:sldId id="294" r:id="rId29"/>
    <p:sldId id="276" r:id="rId30"/>
    <p:sldId id="27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F6688-C68D-4C6C-A9C7-5F44258E5B19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E5BF6-46A3-4853-A0E7-AC9FC521A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33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A9-6911-4FE5-A769-210D99DE926D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E368-6A01-4123-98DC-61E727B0C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A9-6911-4FE5-A769-210D99DE926D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E368-6A01-4123-98DC-61E727B0C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61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A9-6911-4FE5-A769-210D99DE926D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E368-6A01-4123-98DC-61E727B0C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31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A9-6911-4FE5-A769-210D99DE926D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E368-6A01-4123-98DC-61E727B0C2A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6792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A9-6911-4FE5-A769-210D99DE926D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E368-6A01-4123-98DC-61E727B0C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53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A9-6911-4FE5-A769-210D99DE926D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E368-6A01-4123-98DC-61E727B0C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8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A9-6911-4FE5-A769-210D99DE926D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E368-6A01-4123-98DC-61E727B0C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80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A9-6911-4FE5-A769-210D99DE926D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E368-6A01-4123-98DC-61E727B0C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620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A9-6911-4FE5-A769-210D99DE926D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E368-6A01-4123-98DC-61E727B0C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3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A9-6911-4FE5-A769-210D99DE926D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E368-6A01-4123-98DC-61E727B0C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8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A9-6911-4FE5-A769-210D99DE926D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E368-6A01-4123-98DC-61E727B0C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3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A9-6911-4FE5-A769-210D99DE926D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E368-6A01-4123-98DC-61E727B0C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21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A9-6911-4FE5-A769-210D99DE926D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E368-6A01-4123-98DC-61E727B0C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1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A9-6911-4FE5-A769-210D99DE926D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E368-6A01-4123-98DC-61E727B0C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31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A9-6911-4FE5-A769-210D99DE926D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E368-6A01-4123-98DC-61E727B0C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5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A9-6911-4FE5-A769-210D99DE926D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E368-6A01-4123-98DC-61E727B0C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89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A9-6911-4FE5-A769-210D99DE926D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E368-6A01-4123-98DC-61E727B0C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6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467A9-6911-4FE5-A769-210D99DE926D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DE368-6A01-4123-98DC-61E727B0C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507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EB0350-DAF2-457B-8A1F-A3A62207E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03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0CDCA7-DDA0-4233-842E-AB7748F97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1EF77E-D80F-4F4A-ACBF-D92D0F852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826" y="3376554"/>
            <a:ext cx="4273616" cy="32591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A68195-7BE7-4354-94A8-025599CED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38" y="337826"/>
            <a:ext cx="5289658" cy="2867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95CEF9-1582-4860-B7B3-F1272AE01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4" y="2177983"/>
            <a:ext cx="6359923" cy="42389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BD00A6-A578-4CC3-8533-D2AF722D30B6}"/>
              </a:ext>
            </a:extLst>
          </p:cNvPr>
          <p:cNvSpPr txBox="1"/>
          <p:nvPr/>
        </p:nvSpPr>
        <p:spPr>
          <a:xfrm>
            <a:off x="218904" y="659736"/>
            <a:ext cx="6030187" cy="1077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>
              <a:defRPr sz="2800" b="1">
                <a:ln/>
                <a:solidFill>
                  <a:schemeClr val="accent3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3200" dirty="0"/>
              <a:t>HUMAN-AI COLLABORATION RATE (%)</a:t>
            </a:r>
          </a:p>
        </p:txBody>
      </p:sp>
    </p:spTree>
    <p:extLst>
      <p:ext uri="{BB962C8B-B14F-4D97-AF65-F5344CB8AC3E}">
        <p14:creationId xmlns:p14="http://schemas.microsoft.com/office/powerpoint/2010/main" val="560908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D92385-D950-4D0D-9C9B-690E6AD22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379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05F9B-2174-4226-A0B6-7D71BE8C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379" y="1767440"/>
            <a:ext cx="7392202" cy="3584208"/>
          </a:xfrm>
        </p:spPr>
        <p:txBody>
          <a:bodyPr>
            <a:normAutofit/>
          </a:bodyPr>
          <a:lstStyle/>
          <a:p>
            <a:r>
              <a:rPr lang="en-US" b="1" dirty="0"/>
              <a:t>🎯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Job Loss Risk Assessment </a:t>
            </a:r>
            <a:b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projected risk of job loss due to AI in each country/industry?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757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C7F728-165A-488D-BAA0-9EDDDB9AD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45DBCF-D135-4192-8BA8-ED824F2D2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42" y="880014"/>
            <a:ext cx="5954698" cy="332659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9BF7B1-5AAB-4F83-961F-4EEDF1710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8" y="904241"/>
            <a:ext cx="5660594" cy="33265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579F57-3C98-4357-9A79-BE49BD9A5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22" y="4286497"/>
            <a:ext cx="4135120" cy="25158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22265-77D9-4E71-9464-64BB00E5C1C8}"/>
              </a:ext>
            </a:extLst>
          </p:cNvPr>
          <p:cNvSpPr/>
          <p:nvPr/>
        </p:nvSpPr>
        <p:spPr>
          <a:xfrm>
            <a:off x="3195587" y="0"/>
            <a:ext cx="482395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INDUSTRY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4804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5243E-2F9F-4081-A168-6DB86C1C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B151E5-37FD-4872-89B1-7F0F67EF4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605" y="4320844"/>
            <a:ext cx="3850105" cy="2463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4E036-EFCF-4ACB-A636-5CAEA0698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092" y="877927"/>
            <a:ext cx="5828361" cy="3333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41A8DD-0619-4F70-9FFA-CC57EEF29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4" y="877927"/>
            <a:ext cx="5919541" cy="33334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78745D-1D66-40EF-A072-FD20048C8F60}"/>
              </a:ext>
            </a:extLst>
          </p:cNvPr>
          <p:cNvSpPr/>
          <p:nvPr/>
        </p:nvSpPr>
        <p:spPr>
          <a:xfrm>
            <a:off x="3436219" y="0"/>
            <a:ext cx="479338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169468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D92385-D950-4D0D-9C9B-690E6AD22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379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05F9B-2174-4226-A0B6-7D71BE8C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379" y="1767440"/>
            <a:ext cx="7392202" cy="3584208"/>
          </a:xfrm>
        </p:spPr>
        <p:txBody>
          <a:bodyPr>
            <a:normAutofit/>
          </a:bodyPr>
          <a:lstStyle/>
          <a:p>
            <a:r>
              <a:rPr lang="en-US" b="1" dirty="0"/>
              <a:t>🎯</a:t>
            </a:r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AI  Impact on Revenue</a:t>
            </a:r>
            <a:b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 industries or countries are seeing the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highest revenue increases</a:t>
            </a: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due to AI adoption?</a:t>
            </a:r>
            <a:b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1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8437D-C851-42E6-B3B0-9995D5AB3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AEF665-EB47-47C9-AF77-C45A958BA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85" y="101378"/>
            <a:ext cx="5437741" cy="23427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AF6370-1B04-491F-8F7A-B1148A825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5" y="2747868"/>
            <a:ext cx="5569247" cy="3807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BCB51-FDE2-495B-8D4F-625386402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106" y="2950907"/>
            <a:ext cx="6235109" cy="3700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2DFC07-5E9D-46F4-984B-9EFEAF8FEE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33" y="101379"/>
            <a:ext cx="6073154" cy="264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28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D92385-D950-4D0D-9C9B-690E6AD22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379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05F9B-2174-4226-A0B6-7D71BE8C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379" y="1767440"/>
            <a:ext cx="7392202" cy="358420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🎯</a:t>
            </a:r>
            <a:r>
              <a:rPr lang="en-US" sz="3200" u="sng" dirty="0"/>
              <a:t>AI Tool Effectiveness Analysis</a:t>
            </a:r>
            <a:b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>Which AI tools are associated with higher collaboration rates, content output, or revenue growth?</a:t>
            </a:r>
          </a:p>
        </p:txBody>
      </p:sp>
    </p:spTree>
    <p:extLst>
      <p:ext uri="{BB962C8B-B14F-4D97-AF65-F5344CB8AC3E}">
        <p14:creationId xmlns:p14="http://schemas.microsoft.com/office/powerpoint/2010/main" val="275591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BFBECA-D21B-4CFB-95A8-830457947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6B4B6-7887-4FC7-AE5C-BA51D938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860" y="86615"/>
            <a:ext cx="7421011" cy="2238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0FF90E-F272-49C4-AD62-1D33609B4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3" y="2501317"/>
            <a:ext cx="4977506" cy="1953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F99CF-7A4C-4641-B13B-30A1ED87D2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96" y="2403920"/>
            <a:ext cx="5108456" cy="2050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70493C-8E1E-4C5B-A29F-2AD65C7C02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97" y="4532698"/>
            <a:ext cx="6581791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74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5C58BF-AACD-45AB-B76F-E68B739BC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A0D65C-79C2-4019-A3CC-EBBAB4FF6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27" y="154572"/>
            <a:ext cx="5744377" cy="3353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A37F9B-0CF7-4509-9DFA-7AE2ED2ED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020" y="154572"/>
            <a:ext cx="5744377" cy="3353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8F4B7-D5E8-4BF1-A62A-BE0D4E89B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33" y="3657599"/>
            <a:ext cx="5744377" cy="30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43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D92385-D950-4D0D-9C9B-690E6AD22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379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05F9B-2174-4226-A0B6-7D71BE8C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379" y="1767440"/>
            <a:ext cx="7392202" cy="358420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🎯</a:t>
            </a:r>
            <a:r>
              <a:rPr lang="en-US" b="1" u="sng" dirty="0"/>
              <a:t>R</a:t>
            </a:r>
            <a:r>
              <a:rPr lang="en-US" u="sng" dirty="0"/>
              <a:t>egulation vs Innovation </a:t>
            </a:r>
            <a:br>
              <a:rPr lang="en-US" u="sng" dirty="0"/>
            </a:br>
            <a:br>
              <a:rPr lang="en-US" u="sng" dirty="0"/>
            </a:br>
            <a:r>
              <a:rPr lang="en-US" dirty="0"/>
              <a:t>Does stricter AI regulation affect adoption rates, revenue growth, or consumer trust?</a:t>
            </a:r>
          </a:p>
        </p:txBody>
      </p:sp>
    </p:spTree>
    <p:extLst>
      <p:ext uri="{BB962C8B-B14F-4D97-AF65-F5344CB8AC3E}">
        <p14:creationId xmlns:p14="http://schemas.microsoft.com/office/powerpoint/2010/main" val="1553245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F0CA9D-65AF-4EF1-9472-A0CBC81C9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FA3880-FE6F-474F-AED9-16E58B06E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315B45-CA04-4ABF-8C64-D6040924F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BB630-B7DE-4479-A8E4-72CD7C508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482" y="1646948"/>
            <a:ext cx="4675355" cy="4951167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87CD48C-5B4E-4C36-BAEE-EA655927D444}"/>
              </a:ext>
            </a:extLst>
          </p:cNvPr>
          <p:cNvSpPr/>
          <p:nvPr/>
        </p:nvSpPr>
        <p:spPr>
          <a:xfrm>
            <a:off x="779646" y="654518"/>
            <a:ext cx="48703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AGENDA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0BC3CE-E1F0-4F1D-9D48-067D255F58B8}"/>
              </a:ext>
            </a:extLst>
          </p:cNvPr>
          <p:cNvSpPr txBox="1"/>
          <p:nvPr/>
        </p:nvSpPr>
        <p:spPr>
          <a:xfrm>
            <a:off x="779646" y="1732547"/>
            <a:ext cx="53163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INTRODUCTION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DATA OVERVIEW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BUSINESS PROBLEMS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DASHBOARD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INSIGHTS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CONCLUSION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RECOMMENDATIONS &amp; FUTURE OUTLOOK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Q&amp;A </a:t>
            </a:r>
          </a:p>
        </p:txBody>
      </p:sp>
    </p:spTree>
    <p:extLst>
      <p:ext uri="{BB962C8B-B14F-4D97-AF65-F5344CB8AC3E}">
        <p14:creationId xmlns:p14="http://schemas.microsoft.com/office/powerpoint/2010/main" val="3687044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5290B6-D1BC-4894-B30F-C8D63EF8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F4DA77-F8A1-445D-8B36-7AC6D926E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09" y="209395"/>
            <a:ext cx="7078063" cy="1362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0F91E-D868-4457-975A-6557733A2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77" y="1723008"/>
            <a:ext cx="8354728" cy="2181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D2CE68-37E5-4C5E-BB09-E31C8718A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18" y="4107255"/>
            <a:ext cx="3685984" cy="1715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2C1793-99EF-416E-8D90-8249B86A8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10" y="5012367"/>
            <a:ext cx="4034381" cy="16536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DBACF3-4783-47F4-AB7F-B92D1C7CE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199" y="4055885"/>
            <a:ext cx="3790256" cy="16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14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657D5-2141-4761-99F2-8717525F7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EB2AA7-9E61-4919-B4C5-9BE510724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93" y="311249"/>
            <a:ext cx="5050932" cy="3623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CED85-0885-4B4B-9785-9F9C9CF29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052"/>
            <a:ext cx="5650907" cy="3631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85065-CE7F-4F9D-A7FE-9C131E1D2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85" y="4097171"/>
            <a:ext cx="4696480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97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4F406-C9B2-40CB-9D26-E913273ED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04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207D17-A767-4146-A431-3BBFC2912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5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642"/>
    </mc:Choice>
    <mc:Fallback xmlns="">
      <p:transition spd="slow" advTm="12164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4AB408-4FCA-42DA-8165-A5053E049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83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985E00-A804-4F3F-91AB-CF25B0654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99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112BE3-F178-4874-9AF7-D605578EF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12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1BEC2C-9EC4-488B-96DD-FFF375BD0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5EF635-602A-476A-9713-AE7A7FAA0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235" y="2127181"/>
            <a:ext cx="4606986" cy="4282741"/>
          </a:xfrm>
          <a:prstGeom prst="round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6ECA01-5A05-4A28-A0D2-39232BD0BC7A}"/>
              </a:ext>
            </a:extLst>
          </p:cNvPr>
          <p:cNvSpPr txBox="1"/>
          <p:nvPr/>
        </p:nvSpPr>
        <p:spPr>
          <a:xfrm>
            <a:off x="86628" y="125128"/>
            <a:ext cx="314746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/>
                <a:solidFill>
                  <a:schemeClr val="accent3"/>
                </a:solidFill>
              </a:rPr>
              <a:t>INSIGHTS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375604B-1CA7-4BFF-8993-BF67032AF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512157"/>
              </p:ext>
            </p:extLst>
          </p:nvPr>
        </p:nvGraphicFramePr>
        <p:xfrm>
          <a:off x="596766" y="717119"/>
          <a:ext cx="8422107" cy="2011680"/>
        </p:xfrm>
        <a:graphic>
          <a:graphicData uri="http://schemas.openxmlformats.org/drawingml/2006/table">
            <a:tbl>
              <a:tblPr/>
              <a:tblGrid>
                <a:gridCol w="8422107">
                  <a:extLst>
                    <a:ext uri="{9D8B030D-6E8A-4147-A177-3AD203B41FA5}">
                      <a16:colId xmlns:a16="http://schemas.microsoft.com/office/drawing/2014/main" val="4067069518"/>
                    </a:ext>
                  </a:extLst>
                </a:gridCol>
              </a:tblGrid>
              <a:tr h="1326572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b="1" dirty="0"/>
                        <a:t>Where AI is Growing the Most</a:t>
                      </a:r>
                    </a:p>
                    <a:p>
                      <a:pPr marL="0" indent="0">
                        <a:buNone/>
                      </a:pPr>
                      <a:endParaRPr lang="en-US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Countries like </a:t>
                      </a:r>
                      <a:r>
                        <a:rPr lang="en-US" b="1" dirty="0"/>
                        <a:t>the U.S., Canada, and parts of Europe</a:t>
                      </a:r>
                      <a:r>
                        <a:rPr lang="en-US" dirty="0"/>
                        <a:t> are leading in using AI for creating content.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Media, advertising, and tech industries</a:t>
                      </a:r>
                      <a:r>
                        <a:rPr lang="en-US" dirty="0"/>
                        <a:t> are using AI the most.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7975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F4E1235-7A22-46B3-81C1-5B2B711B0093}"/>
              </a:ext>
            </a:extLst>
          </p:cNvPr>
          <p:cNvSpPr txBox="1"/>
          <p:nvPr/>
        </p:nvSpPr>
        <p:spPr>
          <a:xfrm>
            <a:off x="617978" y="2262600"/>
            <a:ext cx="64783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2.  Revenue is Going Up Where AI is Used Well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Retail and online platforms</a:t>
            </a:r>
            <a:r>
              <a:rPr lang="en-US" dirty="0"/>
              <a:t> are seeing big increases in revenue.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AI is helping by making </a:t>
            </a:r>
            <a:r>
              <a:rPr lang="en-US" b="1" dirty="0"/>
              <a:t>personalized content</a:t>
            </a:r>
            <a:r>
              <a:rPr lang="en-US" dirty="0"/>
              <a:t>, like product suggestions or catchy headlines behind paywalls.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7FC26-AEF9-4A71-B5F4-A9B17ED495B0}"/>
              </a:ext>
            </a:extLst>
          </p:cNvPr>
          <p:cNvSpPr txBox="1"/>
          <p:nvPr/>
        </p:nvSpPr>
        <p:spPr>
          <a:xfrm>
            <a:off x="617978" y="4129202"/>
            <a:ext cx="61938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3.  Work is Becoming Faster and Smarter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AI helps by creating </a:t>
            </a:r>
            <a:r>
              <a:rPr lang="en-US" b="1" dirty="0"/>
              <a:t>first drafts and visuals</a:t>
            </a:r>
            <a:r>
              <a:rPr lang="en-US" dirty="0"/>
              <a:t> quickly—this cuts content creation time by </a:t>
            </a:r>
            <a:r>
              <a:rPr lang="en-US" b="1" dirty="0"/>
              <a:t>about 33%</a:t>
            </a:r>
            <a:r>
              <a:rPr lang="en-US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71E6-F9F1-48BF-850F-1849BD5461CA}"/>
              </a:ext>
            </a:extLst>
          </p:cNvPr>
          <p:cNvSpPr txBox="1"/>
          <p:nvPr/>
        </p:nvSpPr>
        <p:spPr>
          <a:xfrm>
            <a:off x="617978" y="5441807"/>
            <a:ext cx="61938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4"/>
            </a:pPr>
            <a:r>
              <a:rPr lang="en-US" b="1" dirty="0"/>
              <a:t>Some Jobs Are at Risk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Jobs that are </a:t>
            </a:r>
            <a:r>
              <a:rPr lang="en-US" b="1" dirty="0"/>
              <a:t>routine</a:t>
            </a:r>
            <a:r>
              <a:rPr lang="en-US" dirty="0"/>
              <a:t>, like basic editing and translation, are </a:t>
            </a:r>
            <a:r>
              <a:rPr lang="en-US" b="1" dirty="0"/>
              <a:t>most at risk</a:t>
            </a:r>
            <a:r>
              <a:rPr lang="en-US" dirty="0"/>
              <a:t> of being replaced by AI.</a:t>
            </a:r>
          </a:p>
        </p:txBody>
      </p:sp>
    </p:spTree>
    <p:extLst>
      <p:ext uri="{BB962C8B-B14F-4D97-AF65-F5344CB8AC3E}">
        <p14:creationId xmlns:p14="http://schemas.microsoft.com/office/powerpoint/2010/main" val="1549294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47A442-01AE-40DB-8888-31DCAF02D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6ECF16-D377-46CF-86EE-3708C27BB3E1}"/>
              </a:ext>
            </a:extLst>
          </p:cNvPr>
          <p:cNvSpPr txBox="1"/>
          <p:nvPr/>
        </p:nvSpPr>
        <p:spPr>
          <a:xfrm>
            <a:off x="375385" y="356135"/>
            <a:ext cx="536448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200" b="1" dirty="0">
                <a:ln/>
                <a:solidFill>
                  <a:schemeClr val="accent3"/>
                </a:solidFill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7DCAF-91FB-4914-90B4-4E82C48ED8B2}"/>
              </a:ext>
            </a:extLst>
          </p:cNvPr>
          <p:cNvSpPr txBox="1"/>
          <p:nvPr/>
        </p:nvSpPr>
        <p:spPr>
          <a:xfrm>
            <a:off x="510139" y="940910"/>
            <a:ext cx="739220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AI-generated content is changing the way businesses operate all over the world. From our analysis, it's clear that companies using AI in smart ways are seeing real benefits: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Growth in Key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Revenue Through Personalization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Team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Job Roles Are Changing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Smarter AI Tools Deliver Better Results</a:t>
            </a:r>
          </a:p>
          <a:p>
            <a:endParaRPr lang="en-US" dirty="0"/>
          </a:p>
          <a:p>
            <a:r>
              <a:rPr lang="en-US" dirty="0"/>
              <a:t>In summary, AI-generated content is not just a trend—it’s becoming a powerful tool for business success. When used correctly, it can help companies grow, innovate, and stay ahead in a fast-changing world.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D3D3C-1813-4B48-951E-C82B75A3B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32" y="1431341"/>
            <a:ext cx="3577477" cy="527104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05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796CD4-F694-41E7-8732-13ED4BEC6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EBAD80B-3869-4EB5-9830-C4270414D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08" y="97204"/>
            <a:ext cx="11115765" cy="949693"/>
          </a:xfrm>
        </p:spPr>
        <p:txBody>
          <a:bodyPr/>
          <a:lstStyle/>
          <a:p>
            <a:r>
              <a:rPr lang="en-US" dirty="0"/>
              <a:t>Recommendations &amp; future outlook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4BD02A-4EDA-4485-9702-D16A72C93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69506" y="1286013"/>
            <a:ext cx="5404986" cy="529390"/>
          </a:xfrm>
        </p:spPr>
        <p:txBody>
          <a:bodyPr/>
          <a:lstStyle/>
          <a:p>
            <a:pPr algn="ctr"/>
            <a:r>
              <a:rPr lang="en-US" dirty="0"/>
              <a:t>🧭 Strategic Recommendations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43EE79-3D82-46EC-8E46-D61692923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7216" y="1277486"/>
            <a:ext cx="5096558" cy="529390"/>
          </a:xfrm>
        </p:spPr>
        <p:txBody>
          <a:bodyPr/>
          <a:lstStyle/>
          <a:p>
            <a:pPr algn="ctr"/>
            <a:r>
              <a:rPr lang="en-US" dirty="0"/>
              <a:t>🔮 Future Outlook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0C79B5-07A0-4E2E-B274-4D99BFB2FE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04136" y="2054520"/>
            <a:ext cx="5587864" cy="4555836"/>
          </a:xfrm>
        </p:spPr>
        <p:txBody>
          <a:bodyPr/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Arial Black" panose="020B0A04020102020204" pitchFamily="34" charset="0"/>
              </a:rPr>
              <a:t> AI Will Become More Common</a:t>
            </a:r>
            <a:br>
              <a:rPr lang="en-US" b="1" dirty="0">
                <a:effectLst/>
                <a:latin typeface="Arial Black" panose="020B0A04020102020204" pitchFamily="34" charset="0"/>
              </a:rPr>
            </a:br>
            <a:r>
              <a:rPr lang="en-US" sz="1600" b="1" dirty="0">
                <a:effectLst/>
                <a:latin typeface="Sitka Heading Semibold" pitchFamily="2" charset="0"/>
              </a:rPr>
              <a:t>More businesses and industries will start using AI to grow faster.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b="1" dirty="0">
              <a:effectLst/>
              <a:latin typeface="Arial Black" panose="020B0A040201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Arial Black" panose="020B0A04020102020204" pitchFamily="34" charset="0"/>
              </a:rPr>
              <a:t> Jobs Will Change</a:t>
            </a:r>
            <a:br>
              <a:rPr lang="en-US" b="1" dirty="0">
                <a:effectLst/>
                <a:latin typeface="Arial Black" panose="020B0A04020102020204" pitchFamily="34" charset="0"/>
              </a:rPr>
            </a:br>
            <a:r>
              <a:rPr lang="en-US" sz="1600" b="1" dirty="0">
                <a:effectLst/>
                <a:latin typeface="Sitka Heading Semibold" pitchFamily="2" charset="0"/>
              </a:rPr>
              <a:t>People will do more creative and smart tasks while AI handles the boring work.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b="1" dirty="0">
              <a:effectLst/>
              <a:latin typeface="Arial Black" panose="020B0A040201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Arial Black" panose="020B0A04020102020204" pitchFamily="34" charset="0"/>
              </a:rPr>
              <a:t> Not All Countries Will Benefit the Same</a:t>
            </a:r>
            <a:br>
              <a:rPr lang="en-US" b="1" dirty="0">
                <a:effectLst/>
                <a:latin typeface="Arial Black" panose="020B0A04020102020204" pitchFamily="34" charset="0"/>
              </a:rPr>
            </a:br>
            <a:r>
              <a:rPr lang="en-US" sz="1600" b="1" dirty="0">
                <a:effectLst/>
                <a:latin typeface="Sitka Heading Semibold" pitchFamily="2" charset="0"/>
              </a:rPr>
              <a:t>Countries that prepare for AI now will grow more than others.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BE8F536-BA9C-414D-A2F7-037AB35F9579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89628" y="2054520"/>
            <a:ext cx="5404986" cy="400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Train People to Work with AI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Heading Semibold" pitchFamily="2" charset="0"/>
              </a:rPr>
              <a:t>Teach employees how to use AI so they can work better with technology, not be replaced by 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Heading Semibold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Use the Right AI Tools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Heading Semibold" pitchFamily="2" charset="0"/>
              </a:rPr>
              <a:t>Pick AI tools that fit your business needs—don’t just use what’s popular.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Heading Semibold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Make Fair Rules for AI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Heading Semibold" pitchFamily="2" charset="0"/>
              </a:rPr>
              <a:t>Create company policies that keep AI use safe and fair for everyone.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Heading Semibold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Ask Customers What They Think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Heading Semibold" pitchFamily="2" charset="0"/>
              </a:rPr>
              <a:t>Listen to customers’ opinions about AI to improve trust and service.</a:t>
            </a:r>
          </a:p>
        </p:txBody>
      </p:sp>
    </p:spTree>
    <p:extLst>
      <p:ext uri="{BB962C8B-B14F-4D97-AF65-F5344CB8AC3E}">
        <p14:creationId xmlns:p14="http://schemas.microsoft.com/office/powerpoint/2010/main" val="187347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E2F815-EF69-432C-AB7D-58A8CD50A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E8A0DE-A697-40EF-ABBB-FD67E8083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933" y="2974205"/>
            <a:ext cx="5350892" cy="3666123"/>
          </a:xfrm>
          <a:prstGeom prst="round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6974A0-158E-43F2-AB2D-38BD57FF5DDE}"/>
              </a:ext>
            </a:extLst>
          </p:cNvPr>
          <p:cNvSpPr txBox="1"/>
          <p:nvPr/>
        </p:nvSpPr>
        <p:spPr>
          <a:xfrm>
            <a:off x="510139" y="563773"/>
            <a:ext cx="6025416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dirty="0">
                <a:ln/>
                <a:solidFill>
                  <a:schemeClr val="accent3"/>
                </a:solidFill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4BB2FC-08E0-4A8C-B726-61C791385F5D}"/>
              </a:ext>
            </a:extLst>
          </p:cNvPr>
          <p:cNvSpPr txBox="1"/>
          <p:nvPr/>
        </p:nvSpPr>
        <p:spPr>
          <a:xfrm>
            <a:off x="510140" y="1487103"/>
            <a:ext cx="493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 TO FUTURE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F76B4-3726-4754-B839-7F5248686E91}"/>
              </a:ext>
            </a:extLst>
          </p:cNvPr>
          <p:cNvSpPr txBox="1"/>
          <p:nvPr/>
        </p:nvSpPr>
        <p:spPr>
          <a:xfrm>
            <a:off x="510139" y="2032320"/>
            <a:ext cx="5775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project explores the </a:t>
            </a:r>
            <a:r>
              <a:rPr lang="en-US" sz="2000" b="1" dirty="0"/>
              <a:t>Global Impact of AI-Generated Content</a:t>
            </a:r>
            <a:r>
              <a:rPr lang="en-US" sz="2000" dirty="0"/>
              <a:t> using insights derived from the </a:t>
            </a:r>
            <a:r>
              <a:rPr lang="en-US" sz="2000" i="1" dirty="0"/>
              <a:t>Global AI Content Impact Dataset</a:t>
            </a:r>
            <a:r>
              <a:rPr lang="en-US" sz="2000" dirty="0"/>
              <a:t>. By analyzing trends across regions, industries, and content types, we aim to understand how AI-generated content influences productivity, engagement, and business outcomes. The project combines data analysis with visualization techniques in </a:t>
            </a:r>
            <a:r>
              <a:rPr lang="en-US" sz="2000" b="1" dirty="0"/>
              <a:t>Python, SQL, and Power BI</a:t>
            </a:r>
            <a:r>
              <a:rPr lang="en-US" sz="2000" dirty="0"/>
              <a:t> to address key business questions and support strategic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1439716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9ECB-B3B2-477F-BBFF-0FD2DFB80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08" y="474847"/>
            <a:ext cx="10353761" cy="940067"/>
          </a:xfrm>
        </p:spPr>
        <p:txBody>
          <a:bodyPr/>
          <a:lstStyle/>
          <a:p>
            <a:r>
              <a:rPr lang="en-US" dirty="0"/>
              <a:t>❓ </a:t>
            </a:r>
            <a:r>
              <a:rPr lang="en-US" b="1" dirty="0"/>
              <a:t>Questions &amp; Answers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49917-E278-4CD0-8547-198590D229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AB860-4FA9-42CB-B167-123700AFC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779" y="1751798"/>
            <a:ext cx="10208778" cy="48318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“Thank you for your attention!</a:t>
            </a:r>
            <a:br>
              <a:rPr lang="en-US" dirty="0"/>
            </a:br>
            <a:r>
              <a:rPr lang="en-US" dirty="0"/>
              <a:t>Now it’s your turn — I’d love to hear your thoughts or questions.”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1" dirty="0"/>
              <a:t>🎤 Suggested Prompts to Spark Interaction: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you think AI will help or harm jobs in your industry?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challenges do you see in adopting AI tools?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can businesses build more trust with customers when using AI?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1" dirty="0"/>
              <a:t>📌 </a:t>
            </a:r>
            <a:r>
              <a:rPr lang="en-US" sz="2400" b="1" i="1" dirty="0"/>
              <a:t>Feel free to ask about the data, tools, or insights shared today!</a:t>
            </a:r>
            <a:endParaRPr lang="en-US" sz="2400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60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9C446-C729-418D-8079-9E0008FAA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994F63-279F-4F97-90D6-7E02741B2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19" y="1948570"/>
            <a:ext cx="5669881" cy="3859124"/>
          </a:xfrm>
          <a:prstGeom prst="round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FF41BC-A739-4685-BFED-8C8825BEB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570" y="1372122"/>
            <a:ext cx="5289311" cy="4898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54D45E-98FC-425B-B3AA-1061D60298E6}"/>
              </a:ext>
            </a:extLst>
          </p:cNvPr>
          <p:cNvSpPr txBox="1"/>
          <p:nvPr/>
        </p:nvSpPr>
        <p:spPr>
          <a:xfrm>
            <a:off x="298383" y="800844"/>
            <a:ext cx="633219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dirty="0">
                <a:ln/>
                <a:solidFill>
                  <a:schemeClr val="accent3"/>
                </a:solidFill>
              </a:rPr>
              <a:t>DATA OVERVIEW</a:t>
            </a:r>
          </a:p>
        </p:txBody>
      </p:sp>
    </p:spTree>
    <p:extLst>
      <p:ext uri="{BB962C8B-B14F-4D97-AF65-F5344CB8AC3E}">
        <p14:creationId xmlns:p14="http://schemas.microsoft.com/office/powerpoint/2010/main" val="1226913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D92385-D950-4D0D-9C9B-690E6AD22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05F9B-2174-4226-A0B6-7D71BE8C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9508" y="1305426"/>
            <a:ext cx="7507703" cy="4247147"/>
          </a:xfrm>
        </p:spPr>
        <p:txBody>
          <a:bodyPr>
            <a:normAutofit/>
          </a:bodyPr>
          <a:lstStyle/>
          <a:p>
            <a:r>
              <a:rPr lang="en-US" b="1" dirty="0"/>
              <a:t>🎯 </a:t>
            </a:r>
            <a:r>
              <a:rPr lang="en-US" b="1" u="sng" dirty="0"/>
              <a:t>Market Penetration Problem</a:t>
            </a:r>
            <a:br>
              <a:rPr lang="en-US" b="1" u="sng" dirty="0"/>
            </a:br>
            <a:br>
              <a:rPr lang="en-US" b="1" dirty="0"/>
            </a:br>
            <a:r>
              <a:rPr lang="en-US" dirty="0"/>
              <a:t>Which countries or industries are adopting </a:t>
            </a:r>
            <a:br>
              <a:rPr lang="en-US" dirty="0"/>
            </a:br>
            <a:r>
              <a:rPr lang="en-US" dirty="0"/>
              <a:t>AI the fastest?</a:t>
            </a:r>
          </a:p>
        </p:txBody>
      </p:sp>
    </p:spTree>
    <p:extLst>
      <p:ext uri="{BB962C8B-B14F-4D97-AF65-F5344CB8AC3E}">
        <p14:creationId xmlns:p14="http://schemas.microsoft.com/office/powerpoint/2010/main" val="2279409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ACCF1-962F-427A-8B62-F3A96AB28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EFDA9B-40BA-4AB7-ADDF-12DC69BF2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9" y="561021"/>
            <a:ext cx="2829173" cy="24865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8DD177-C0B6-41B5-B458-30DCDBC2F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53" y="3602701"/>
            <a:ext cx="2975118" cy="2851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4D84EF-3CBA-448B-BDBA-340DBD852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36" y="558265"/>
            <a:ext cx="5267644" cy="2489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13E450-8D25-4F7A-8DB9-D78AF88F9B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380" y="1425645"/>
            <a:ext cx="3250861" cy="13812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0B53F8-E43F-4588-92A3-5D70014044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36" y="3427413"/>
            <a:ext cx="5261811" cy="32020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5718FB-AA72-4031-8139-832A45798F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14" y="4445767"/>
            <a:ext cx="3287991" cy="17047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CAC287-F762-45F0-9D15-DFBDB7C8E520}"/>
              </a:ext>
            </a:extLst>
          </p:cNvPr>
          <p:cNvSpPr txBox="1"/>
          <p:nvPr/>
        </p:nvSpPr>
        <p:spPr>
          <a:xfrm>
            <a:off x="3801979" y="707458"/>
            <a:ext cx="213680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b="1" dirty="0">
                <a:ln/>
                <a:solidFill>
                  <a:schemeClr val="accent3"/>
                </a:solidFill>
              </a:rPr>
              <a:t>COUNTRY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C63A77-6D73-4EB2-9ECA-9A6C5768A74B}"/>
              </a:ext>
            </a:extLst>
          </p:cNvPr>
          <p:cNvSpPr txBox="1"/>
          <p:nvPr/>
        </p:nvSpPr>
        <p:spPr>
          <a:xfrm>
            <a:off x="3801980" y="3789522"/>
            <a:ext cx="213680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b="1" dirty="0">
                <a:ln/>
                <a:solidFill>
                  <a:schemeClr val="accent3"/>
                </a:solidFill>
              </a:rPr>
              <a:t>INDUSTRY</a:t>
            </a:r>
          </a:p>
        </p:txBody>
      </p:sp>
    </p:spTree>
    <p:extLst>
      <p:ext uri="{BB962C8B-B14F-4D97-AF65-F5344CB8AC3E}">
        <p14:creationId xmlns:p14="http://schemas.microsoft.com/office/powerpoint/2010/main" val="1205301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D92385-D950-4D0D-9C9B-690E6AD22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379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05F9B-2174-4226-A0B6-7D71BE8C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379" y="1767440"/>
            <a:ext cx="7392202" cy="3584208"/>
          </a:xfrm>
        </p:spPr>
        <p:txBody>
          <a:bodyPr>
            <a:normAutofit/>
          </a:bodyPr>
          <a:lstStyle/>
          <a:p>
            <a:r>
              <a:rPr lang="en-US" b="1" dirty="0"/>
              <a:t>🎯</a:t>
            </a: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 </a:t>
            </a:r>
            <a:r>
              <a:rPr lang="en-US" u="sng" dirty="0"/>
              <a:t>Revenue Growth Problem</a:t>
            </a:r>
            <a:br>
              <a:rPr lang="en-US" b="1" u="sng" dirty="0"/>
            </a:br>
            <a:br>
              <a:rPr lang="en-US" b="1" dirty="0"/>
            </a:br>
            <a:r>
              <a:rPr lang="en-US" dirty="0"/>
              <a:t>Which AI tools or regions see the highest revenue growth due to AI?</a:t>
            </a:r>
          </a:p>
        </p:txBody>
      </p:sp>
    </p:spTree>
    <p:extLst>
      <p:ext uri="{BB962C8B-B14F-4D97-AF65-F5344CB8AC3E}">
        <p14:creationId xmlns:p14="http://schemas.microsoft.com/office/powerpoint/2010/main" val="2176220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754E8D-E50D-446A-8836-1C4EC652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55533E-30DA-407D-9B95-7E77557D6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8" y="570529"/>
            <a:ext cx="3310310" cy="24890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08B00-C891-4366-AB11-802D15624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8" y="3494072"/>
            <a:ext cx="3310310" cy="27317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529B61-A79A-4DFE-8E48-52472553C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767" y="1201684"/>
            <a:ext cx="3829441" cy="1560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C4AA4F-789E-4AAA-8832-4F82E56DB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708" y="579079"/>
            <a:ext cx="4446872" cy="2489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A824EA-9985-4D3E-8B4A-056421E19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767" y="4240420"/>
            <a:ext cx="3940941" cy="15609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B5E133-714E-400C-90D6-515B0A4F8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708" y="3494072"/>
            <a:ext cx="4446872" cy="29341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C91BB1-5C4D-4109-BBE5-F7C11E96C328}"/>
              </a:ext>
            </a:extLst>
          </p:cNvPr>
          <p:cNvSpPr txBox="1"/>
          <p:nvPr/>
        </p:nvSpPr>
        <p:spPr>
          <a:xfrm>
            <a:off x="4366744" y="595894"/>
            <a:ext cx="2022143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>
              <a:defRPr sz="2800" b="1">
                <a:ln/>
                <a:solidFill>
                  <a:schemeClr val="accent3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COUNTRY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2D34F-2F0F-4257-9607-91B77031F1B3}"/>
              </a:ext>
            </a:extLst>
          </p:cNvPr>
          <p:cNvSpPr txBox="1"/>
          <p:nvPr/>
        </p:nvSpPr>
        <p:spPr>
          <a:xfrm>
            <a:off x="4393352" y="3673285"/>
            <a:ext cx="2183772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>
              <a:defRPr sz="2800" b="1">
                <a:ln/>
                <a:solidFill>
                  <a:schemeClr val="accent3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INDUSTRY</a:t>
            </a:r>
          </a:p>
        </p:txBody>
      </p:sp>
    </p:spTree>
    <p:extLst>
      <p:ext uri="{BB962C8B-B14F-4D97-AF65-F5344CB8AC3E}">
        <p14:creationId xmlns:p14="http://schemas.microsoft.com/office/powerpoint/2010/main" val="1902648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D92385-D950-4D0D-9C9B-690E6AD22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379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05F9B-2174-4226-A0B6-7D71BE8C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379" y="1767440"/>
            <a:ext cx="7392202" cy="3584208"/>
          </a:xfrm>
        </p:spPr>
        <p:txBody>
          <a:bodyPr>
            <a:normAutofit/>
          </a:bodyPr>
          <a:lstStyle/>
          <a:p>
            <a:r>
              <a:rPr lang="en-US" b="1" dirty="0"/>
              <a:t>🎯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Efficiency Problem</a:t>
            </a:r>
            <a:br>
              <a:rPr lang="en-US" b="1" u="sng" dirty="0"/>
            </a:br>
            <a:br>
              <a:rPr lang="en-US" b="1" dirty="0"/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AI impact human-AI collaboration in various sectors?</a:t>
            </a: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23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16466</TotalTime>
  <Words>735</Words>
  <Application>Microsoft Office PowerPoint</Application>
  <PresentationFormat>Widescreen</PresentationFormat>
  <Paragraphs>87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Arial Black</vt:lpstr>
      <vt:lpstr>Bookman Old Style</vt:lpstr>
      <vt:lpstr>Calibri</vt:lpstr>
      <vt:lpstr>Rockwell</vt:lpstr>
      <vt:lpstr>Sitka Heading Semibold</vt:lpstr>
      <vt:lpstr>system-ui</vt:lpstr>
      <vt:lpstr>Times New Roman</vt:lpstr>
      <vt:lpstr>Wingdings</vt:lpstr>
      <vt:lpstr>Damask</vt:lpstr>
      <vt:lpstr>PowerPoint Presentation</vt:lpstr>
      <vt:lpstr>PowerPoint Presentation</vt:lpstr>
      <vt:lpstr>PowerPoint Presentation</vt:lpstr>
      <vt:lpstr>PowerPoint Presentation</vt:lpstr>
      <vt:lpstr>🎯 Market Penetration Problem  Which countries or industries are adopting  AI the fastest?</vt:lpstr>
      <vt:lpstr>PowerPoint Presentation</vt:lpstr>
      <vt:lpstr>🎯 Revenue Growth Problem  Which AI tools or regions see the highest revenue growth due to AI?</vt:lpstr>
      <vt:lpstr>PowerPoint Presentation</vt:lpstr>
      <vt:lpstr>🎯Operational Efficiency Problem  How does AI impact human-AI collaboration in various sectors? </vt:lpstr>
      <vt:lpstr>PowerPoint Presentation</vt:lpstr>
      <vt:lpstr>🎯 Job Loss Risk Assessment   What is the projected risk of job loss due to AI in each country/industry?</vt:lpstr>
      <vt:lpstr>PowerPoint Presentation</vt:lpstr>
      <vt:lpstr>PowerPoint Presentation</vt:lpstr>
      <vt:lpstr>🎯 AI  Impact on Revenue  Which industries or countries are seeing the highest revenue increases due to AI adoption? </vt:lpstr>
      <vt:lpstr>PowerPoint Presentation</vt:lpstr>
      <vt:lpstr>🎯AI Tool Effectiveness Analysis  Which AI tools are associated with higher collaboration rates, content output, or revenue growth?</vt:lpstr>
      <vt:lpstr>PowerPoint Presentation</vt:lpstr>
      <vt:lpstr>PowerPoint Presentation</vt:lpstr>
      <vt:lpstr>🎯Regulation vs Innovation   Does stricter AI regulation affect adoption rates, revenue growth, or consumer trust?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 &amp; future outlook</vt:lpstr>
      <vt:lpstr>❓ Questions &amp;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Impact of AI-Generated Content on Business Metrics</dc:title>
  <dc:creator>Rishita bansal</dc:creator>
  <cp:lastModifiedBy>Rishita bansal</cp:lastModifiedBy>
  <cp:revision>70</cp:revision>
  <dcterms:created xsi:type="dcterms:W3CDTF">2025-05-03T08:58:43Z</dcterms:created>
  <dcterms:modified xsi:type="dcterms:W3CDTF">2025-05-27T08:45:06Z</dcterms:modified>
</cp:coreProperties>
</file>